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8"/>
  </p:notesMasterIdLst>
  <p:handoutMasterIdLst>
    <p:handoutMasterId r:id="rId89"/>
  </p:handoutMasterIdLst>
  <p:sldIdLst>
    <p:sldId id="627" r:id="rId70"/>
    <p:sldId id="617" r:id="rId71"/>
    <p:sldId id="623" r:id="rId72"/>
    <p:sldId id="602" r:id="rId73"/>
    <p:sldId id="608" r:id="rId74"/>
    <p:sldId id="621" r:id="rId75"/>
    <p:sldId id="606" r:id="rId76"/>
    <p:sldId id="619" r:id="rId77"/>
    <p:sldId id="607" r:id="rId78"/>
    <p:sldId id="614" r:id="rId79"/>
    <p:sldId id="622" r:id="rId80"/>
    <p:sldId id="625" r:id="rId81"/>
    <p:sldId id="610" r:id="rId82"/>
    <p:sldId id="626" r:id="rId83"/>
    <p:sldId id="604" r:id="rId84"/>
    <p:sldId id="616" r:id="rId85"/>
    <p:sldId id="603" r:id="rId86"/>
    <p:sldId id="62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5" autoAdjust="0"/>
    <p:restoredTop sz="86900" autoAdjust="0"/>
  </p:normalViewPr>
  <p:slideViewPr>
    <p:cSldViewPr snapToGrid="0" snapToObjects="1" showGuides="1">
      <p:cViewPr varScale="1">
        <p:scale>
          <a:sx n="61" d="100"/>
          <a:sy n="61" d="100"/>
        </p:scale>
        <p:origin x="42" y="6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handoutMaster" Target="handoutMasters/handout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presProps" Target="pres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8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Handles tokens too.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7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EsriHttpClientDemo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41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- this will be available at 1.1.1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10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2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objects</a:t>
            </a:r>
            <a:r>
              <a:rPr lang="en-US" baseline="0" dirty="0"/>
              <a:t> in Pro come from static classes, like Module and Project. Then can get </a:t>
            </a:r>
            <a:r>
              <a:rPr lang="en-US" baseline="0" dirty="0" err="1"/>
              <a:t>Project.current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62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0" hangingPunct="0">
              <a:lnSpc>
                <a:spcPts val="1800"/>
              </a:lnSpc>
              <a:spcAft>
                <a:spcPts val="800"/>
              </a:spcAft>
            </a:pPr>
            <a:r>
              <a:rPr lang="en-US" b="0" dirty="0"/>
              <a:t>Note: </a:t>
            </a:r>
            <a:r>
              <a:rPr lang="en-US" b="0" dirty="0" err="1"/>
              <a:t>ProSnippets</a:t>
            </a:r>
            <a:r>
              <a:rPr lang="en-US" b="0" dirty="0"/>
              <a:t> ‘Content’ contains the implementation of </a:t>
            </a:r>
            <a:r>
              <a:rPr lang="en-US" b="0" dirty="0" err="1"/>
              <a:t>GetDefaultTemplatesAsync</a:t>
            </a:r>
            <a:endParaRPr lang="en-US" b="0" dirty="0"/>
          </a:p>
          <a:p>
            <a:pPr algn="l" eaLnBrk="0" hangingPunct="0">
              <a:lnSpc>
                <a:spcPts val="1800"/>
              </a:lnSpc>
              <a:spcAft>
                <a:spcPts val="800"/>
              </a:spcAft>
            </a:pPr>
            <a:r>
              <a:rPr lang="en-US" b="0" dirty="0"/>
              <a:t>https://github.com/ArcGIS/arcgis-pro-sdk/wiki/ProSnippets-content#method-to-return-the-default-template-folder</a:t>
            </a:r>
          </a:p>
          <a:p>
            <a:pPr algn="l" eaLnBrk="0" hangingPunct="0">
              <a:lnSpc>
                <a:spcPts val="1800"/>
              </a:lnSpc>
              <a:spcAft>
                <a:spcPts val="800"/>
              </a:spcAft>
            </a:pPr>
            <a:endParaRPr lang="en-US" b="0" dirty="0"/>
          </a:p>
          <a:p>
            <a:pPr marL="0" marR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CreateProjectDemo</a:t>
            </a:r>
            <a:endParaRPr lang="en-US" dirty="0"/>
          </a:p>
          <a:p>
            <a:pPr algn="l" eaLnBrk="0" hangingPunct="0">
              <a:lnSpc>
                <a:spcPts val="1800"/>
              </a:lnSpc>
              <a:spcAft>
                <a:spcPts val="800"/>
              </a:spcAft>
            </a:pPr>
            <a:endParaRPr lang="en-US" b="0" dirty="0"/>
          </a:p>
          <a:p>
            <a:pPr algn="l" eaLnBrk="0" hangingPunct="0">
              <a:lnSpc>
                <a:spcPts val="1800"/>
              </a:lnSpc>
              <a:spcAft>
                <a:spcPts val="800"/>
              </a:spcAft>
            </a:pP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45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Ppkx</a:t>
            </a:r>
            <a:r>
              <a:rPr lang="en-US" dirty="0"/>
              <a:t> = package templates</a:t>
            </a:r>
          </a:p>
          <a:p>
            <a:r>
              <a:rPr lang="en-US" dirty="0" err="1"/>
              <a:t>Aptx</a:t>
            </a:r>
            <a:r>
              <a:rPr lang="en-US" dirty="0"/>
              <a:t> =</a:t>
            </a:r>
            <a:r>
              <a:rPr lang="en-US" baseline="0" dirty="0"/>
              <a:t> project templates</a:t>
            </a:r>
          </a:p>
          <a:p>
            <a:endParaRPr lang="en-US" baseline="0" dirty="0"/>
          </a:p>
          <a:p>
            <a:r>
              <a:rPr lang="en-US" baseline="0" dirty="0"/>
              <a:t>Extensions: Static class, key word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63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enumerate</a:t>
            </a:r>
            <a:r>
              <a:rPr lang="en-US" baseline="0" dirty="0"/>
              <a:t> project content, you enumerate items, not instantiate the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4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ItemFactory</a:t>
            </a:r>
            <a:r>
              <a:rPr lang="en-US" dirty="0"/>
              <a:t> fills out all the metadata of </a:t>
            </a:r>
            <a:r>
              <a:rPr lang="en-US" dirty="0" err="1"/>
              <a:t>folderPath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7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ProjectItemsDemo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1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ProjectItemsDemo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7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thing to remember is that not all Models are Project Content Items. For example, Layers, </a:t>
            </a:r>
            <a:r>
              <a:rPr lang="en-US" dirty="0" err="1"/>
              <a:t>StandAlone</a:t>
            </a:r>
            <a:r>
              <a:rPr lang="en-US" dirty="0"/>
              <a:t> tables, Symbols, etc.</a:t>
            </a:r>
          </a:p>
          <a:p>
            <a:endParaRPr lang="en-US" dirty="0"/>
          </a:p>
          <a:p>
            <a:r>
              <a:rPr lang="en-US" dirty="0"/>
              <a:t>They cannot be added to the project using</a:t>
            </a:r>
            <a:r>
              <a:rPr lang="en-US" baseline="0" dirty="0"/>
              <a:t> </a:t>
            </a:r>
            <a:r>
              <a:rPr lang="en-US" baseline="0" dirty="0" err="1"/>
              <a:t>Project.AddAsync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6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3/6/2016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3/6/2016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95023" y="2417495"/>
            <a:ext cx="9259552" cy="914400"/>
          </a:xfrm>
        </p:spPr>
        <p:txBody>
          <a:bodyPr/>
          <a:lstStyle/>
          <a:p>
            <a:r>
              <a:rPr lang="en-US" sz="4000" dirty="0"/>
              <a:t>Project Content and Items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Charles Macleod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8602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915"/>
            <a:ext cx="10826496" cy="369332"/>
          </a:xfrm>
        </p:spPr>
        <p:txBody>
          <a:bodyPr/>
          <a:lstStyle/>
          <a:p>
            <a:r>
              <a:rPr lang="en-US" dirty="0"/>
              <a:t>Project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67592" y="1084060"/>
            <a:ext cx="10369296" cy="3429000"/>
          </a:xfrm>
        </p:spPr>
        <p:txBody>
          <a:bodyPr/>
          <a:lstStyle/>
          <a:p>
            <a:pPr lvl="1"/>
            <a:r>
              <a:rPr lang="en-US" dirty="0"/>
              <a:t>Items are returned from Browse of Project Contents and Search of Disk and Portal(s)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051" y="1492009"/>
            <a:ext cx="8692375" cy="2199594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43791" y="4052693"/>
            <a:ext cx="10216897" cy="13476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1"/>
            <a:r>
              <a:rPr lang="en-US" dirty="0"/>
              <a:t>Or use System.IO (but does not take advantage of project indexing)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6052" y="4513060"/>
            <a:ext cx="8692374" cy="193969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//using System.IO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DirectoryInfo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DirectoryInfo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“…”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FileInfo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di.GetFiles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SearchOption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.AllDirectories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FileInfo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Item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ItemFactory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fi.FullName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...</a:t>
            </a: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+mn-ea"/>
                <a:cs typeface="+mn-cs"/>
              </a:rPr>
              <a:t>  }</a:t>
            </a: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82792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err="1"/>
              <a:t>ProjectItemsDemo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0344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 using Open Item Dialog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Similar to Microsoft.Win32.OpenFileDialog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SaveItemDialog</a:t>
            </a:r>
            <a:r>
              <a:rPr lang="en-US" dirty="0"/>
              <a:t>, similar to Microsoft.Win32.SaveFileDialog is also available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9828" y="2234508"/>
            <a:ext cx="9050482" cy="29759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Add a single item to a map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OpenItemDialog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addDlg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OpenItemDialog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addDlg.Title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"Add To Map"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addDlg.InitialLocation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@"C:\Data\NewYork\Counties\Erie\Streets"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addDlg.Filter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ItemFilters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.composite_addToMap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addDlg.ShowDialog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??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selectedItems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addDlg.Items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selectedItem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selectedItems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.Current.AddAsync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selectedItem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09935429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Object Factories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342899" y="1242491"/>
            <a:ext cx="10962409" cy="3429000"/>
          </a:xfrm>
        </p:spPr>
        <p:txBody>
          <a:bodyPr/>
          <a:lstStyle/>
          <a:p>
            <a:pPr lvl="1"/>
            <a:r>
              <a:rPr lang="en-US" dirty="0"/>
              <a:t>Many Items are not “Project Content Items”.</a:t>
            </a:r>
          </a:p>
          <a:p>
            <a:pPr lvl="2"/>
            <a:r>
              <a:rPr lang="en-US" dirty="0"/>
              <a:t>Layers, </a:t>
            </a:r>
            <a:r>
              <a:rPr lang="en-US" dirty="0" err="1"/>
              <a:t>StandAlone</a:t>
            </a:r>
            <a:r>
              <a:rPr lang="en-US" dirty="0"/>
              <a:t> Table, Symbol, etc.</a:t>
            </a:r>
          </a:p>
          <a:p>
            <a:pPr lvl="2"/>
            <a:r>
              <a:rPr lang="en-US" dirty="0"/>
              <a:t>Consume non-Project Content Items with Model Object Factories:</a:t>
            </a:r>
          </a:p>
          <a:p>
            <a:pPr lvl="1"/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Map</a:t>
            </a:r>
            <a:r>
              <a:rPr lang="en-US" dirty="0" err="1"/>
              <a:t>Factory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en-US" dirty="0" err="1"/>
              <a:t>Factory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StandAloneTable</a:t>
            </a:r>
            <a:r>
              <a:rPr lang="en-US" dirty="0" err="1"/>
              <a:t>Factory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Symbol</a:t>
            </a:r>
            <a:r>
              <a:rPr lang="en-US" dirty="0" err="1"/>
              <a:t>Factory</a:t>
            </a:r>
            <a:r>
              <a:rPr lang="en-US" dirty="0"/>
              <a:t>, etc.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Note: (most) factory overloads also accept a path (as a </a:t>
            </a:r>
            <a:r>
              <a:rPr lang="en-US" dirty="0" err="1"/>
              <a:t>System.Uri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45" y="2936344"/>
            <a:ext cx="8663283" cy="25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799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Portal and Online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Portal Manager</a:t>
            </a:r>
          </a:p>
          <a:p>
            <a:pPr lvl="1"/>
            <a:r>
              <a:rPr lang="en-US" dirty="0"/>
              <a:t>Provides the connection information for the current portal</a:t>
            </a:r>
          </a:p>
          <a:p>
            <a:r>
              <a:rPr lang="en-US" dirty="0" err="1"/>
              <a:t>EsriHttpClient</a:t>
            </a:r>
            <a:endParaRPr lang="en-US" dirty="0"/>
          </a:p>
          <a:p>
            <a:pPr lvl="1"/>
            <a:r>
              <a:rPr lang="en-US" dirty="0"/>
              <a:t>Modelled after </a:t>
            </a:r>
            <a:r>
              <a:rPr lang="en-US" dirty="0" err="1"/>
              <a:t>System.Net.WebRequest</a:t>
            </a:r>
            <a:endParaRPr lang="en-US" dirty="0"/>
          </a:p>
          <a:p>
            <a:pPr lvl="1"/>
            <a:r>
              <a:rPr lang="en-US" dirty="0"/>
              <a:t>Manages your security context on portal queries.</a:t>
            </a:r>
          </a:p>
          <a:p>
            <a:pPr lvl="2"/>
            <a:r>
              <a:rPr lang="en-US" dirty="0"/>
              <a:t>Acquires and Inserts the token into the REST call</a:t>
            </a:r>
          </a:p>
        </p:txBody>
      </p:sp>
    </p:spTree>
    <p:extLst>
      <p:ext uri="{BB962C8B-B14F-4D97-AF65-F5344CB8AC3E}">
        <p14:creationId xmlns:p14="http://schemas.microsoft.com/office/powerpoint/2010/main" val="418105871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413" y="399994"/>
            <a:ext cx="10826496" cy="369332"/>
          </a:xfrm>
        </p:spPr>
        <p:txBody>
          <a:bodyPr/>
          <a:lstStyle/>
          <a:p>
            <a:r>
              <a:rPr lang="en-US" dirty="0"/>
              <a:t>Project Content -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605413" y="961250"/>
            <a:ext cx="10958332" cy="5429115"/>
          </a:xfrm>
        </p:spPr>
        <p:txBody>
          <a:bodyPr/>
          <a:lstStyle/>
          <a:p>
            <a:r>
              <a:rPr lang="en-US"/>
              <a:t>At 1.1, 1.2 </a:t>
            </a:r>
            <a:r>
              <a:rPr lang="en-US" dirty="0"/>
              <a:t>Use </a:t>
            </a:r>
            <a:r>
              <a:rPr lang="en-US" dirty="0" err="1"/>
              <a:t>EsriHttpClient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Sharing </a:t>
            </a:r>
            <a:r>
              <a:rPr lang="en-US" dirty="0" err="1"/>
              <a:t>ProSnipppets</a:t>
            </a:r>
            <a:r>
              <a:rPr lang="en-US" dirty="0"/>
              <a:t> and </a:t>
            </a:r>
            <a:r>
              <a:rPr lang="en-US" dirty="0" err="1"/>
              <a:t>AddLayers</a:t>
            </a:r>
            <a:r>
              <a:rPr lang="en-US" dirty="0"/>
              <a:t> Sample on </a:t>
            </a:r>
            <a:r>
              <a:rPr lang="en-US" dirty="0" err="1"/>
              <a:t>arcgis</a:t>
            </a:r>
            <a:r>
              <a:rPr lang="en-US" dirty="0"/>
              <a:t>-pro-</a:t>
            </a:r>
            <a:r>
              <a:rPr lang="en-US" dirty="0" err="1"/>
              <a:t>sdk</a:t>
            </a:r>
            <a:r>
              <a:rPr lang="en-US" dirty="0"/>
              <a:t>-community-samples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68" y="1413042"/>
            <a:ext cx="8293477" cy="43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7576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20" y="497959"/>
            <a:ext cx="10826496" cy="369332"/>
          </a:xfrm>
        </p:spPr>
        <p:txBody>
          <a:bodyPr/>
          <a:lstStyle/>
          <a:p>
            <a:r>
              <a:rPr lang="en-US" dirty="0"/>
              <a:t>Custom Project Settings - Persist Module Settings to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565220" y="1078942"/>
            <a:ext cx="10369296" cy="3429000"/>
          </a:xfrm>
        </p:spPr>
        <p:txBody>
          <a:bodyPr/>
          <a:lstStyle/>
          <a:p>
            <a:r>
              <a:rPr lang="en-US" dirty="0"/>
              <a:t>Override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Module.OnReadSettingsAsync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OnWriteSettingsAsync</a:t>
            </a:r>
            <a:endParaRPr lang="en-US" dirty="0"/>
          </a:p>
          <a:p>
            <a:r>
              <a:rPr lang="en-US" dirty="0"/>
              <a:t>Read: On project  loaded (or on Module initialize if delay loaded)</a:t>
            </a:r>
          </a:p>
          <a:p>
            <a:r>
              <a:rPr lang="en-US" dirty="0"/>
              <a:t>Write: On project save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4437" y="2471895"/>
            <a:ext cx="9988061" cy="390880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internal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doExecuteOnSelect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OnReadSettingsAsync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ModuleSettingsReader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settings) {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//Your module settings are provided in the reader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doExecuteOnSelect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(settings[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"EXEC_FLAG"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.FromResult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OnWriteSettingsAsync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ModuleSettingsWriter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settings)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//Persist custom settings as strings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settings.Add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"EXEC_FLAG"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doExecuteOnSelect.ToString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.FromResult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5336555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Content Item Context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844062" y="1527349"/>
            <a:ext cx="10369296" cy="3429000"/>
          </a:xfrm>
        </p:spPr>
        <p:txBody>
          <a:bodyPr/>
          <a:lstStyle/>
          <a:p>
            <a:r>
              <a:rPr lang="en-US" dirty="0"/>
              <a:t>Defined in DAML same as all other UI Elements</a:t>
            </a:r>
          </a:p>
          <a:p>
            <a:r>
              <a:rPr lang="en-US" dirty="0"/>
              <a:t>Customize within your Module </a:t>
            </a:r>
            <a:r>
              <a:rPr lang="en-US" dirty="0" err="1"/>
              <a:t>Config.daml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9090" y="2544923"/>
            <a:ext cx="10815144" cy="31596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updateModule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esri_mapping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menus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&lt;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updateMenu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esri_mapping_mapContainerContextMenu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&lt;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insertButton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ProjectItem_ContextMenu_Button1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separator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&lt;/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updateMenu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menus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updateModule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insertModule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ProjectItem_ContextMenu_Module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autoLoad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                     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ProjectItem_ContextMenu_Button1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57291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384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836276"/>
          </a:xfrm>
        </p:spPr>
        <p:txBody>
          <a:bodyPr/>
          <a:lstStyle/>
          <a:p>
            <a:r>
              <a:rPr lang="en-US" dirty="0"/>
              <a:t>ArcGIS Pro is based on “Project”</a:t>
            </a:r>
          </a:p>
          <a:p>
            <a:pPr lvl="1"/>
            <a:r>
              <a:rPr lang="en-US" dirty="0"/>
              <a:t>Closest Corollary in ArcMap or </a:t>
            </a:r>
            <a:r>
              <a:rPr lang="en-US" dirty="0" err="1"/>
              <a:t>ArcScene</a:t>
            </a:r>
            <a:r>
              <a:rPr lang="en-US" dirty="0"/>
              <a:t> is MXD or Scene respectively</a:t>
            </a:r>
          </a:p>
          <a:p>
            <a:pPr lvl="2"/>
            <a:r>
              <a:rPr lang="en-US" dirty="0"/>
              <a:t>There is no “hook” in Pro like </a:t>
            </a:r>
            <a:r>
              <a:rPr lang="en-US" dirty="0" err="1"/>
              <a:t>ArcObjects</a:t>
            </a:r>
            <a:endParaRPr lang="en-US" dirty="0"/>
          </a:p>
          <a:p>
            <a:pPr lvl="2"/>
            <a:r>
              <a:rPr lang="en-US" dirty="0"/>
              <a:t>Many patterns involving content start with the current Project.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Archive format (zip)</a:t>
            </a:r>
          </a:p>
          <a:p>
            <a:pPr lvl="1"/>
            <a:r>
              <a:rPr lang="en-US" dirty="0"/>
              <a:t>Projects are self-contained. Consists of:</a:t>
            </a:r>
          </a:p>
          <a:p>
            <a:pPr lvl="2"/>
            <a:r>
              <a:rPr lang="en-US" dirty="0"/>
              <a:t>Project Content – Maps, Layouts, Scenes, Styles, Connections</a:t>
            </a:r>
          </a:p>
          <a:p>
            <a:pPr lvl="2"/>
            <a:r>
              <a:rPr lang="en-US" dirty="0"/>
              <a:t>Project Settings – Options, Preferences, Properties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09" y="3355818"/>
            <a:ext cx="3529396" cy="6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497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access the project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open a specific project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1" y="2359812"/>
            <a:ext cx="3529396" cy="661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96" y="4028439"/>
            <a:ext cx="9066519" cy="21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2878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" y="1597307"/>
            <a:ext cx="10369296" cy="3429000"/>
          </a:xfrm>
        </p:spPr>
        <p:txBody>
          <a:bodyPr/>
          <a:lstStyle/>
          <a:p>
            <a:r>
              <a:rPr lang="en-US" dirty="0"/>
              <a:t>Save and Save As</a:t>
            </a:r>
          </a:p>
          <a:p>
            <a:r>
              <a:rPr lang="en-US" dirty="0"/>
              <a:t>Check the “</a:t>
            </a:r>
            <a:r>
              <a:rPr lang="en-US" dirty="0" err="1"/>
              <a:t>IsDirty</a:t>
            </a:r>
            <a:r>
              <a:rPr lang="en-US" dirty="0"/>
              <a:t>” flag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‘</a:t>
            </a:r>
            <a:r>
              <a:rPr lang="en-US" dirty="0" err="1"/>
              <a:t>SaveAs</a:t>
            </a:r>
            <a:r>
              <a:rPr lang="en-US" dirty="0"/>
              <a:t>’: The current project will be closed and the ‘Saved As’ project opened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02579"/>
            <a:ext cx="8841486" cy="28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6289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798653" y="1192693"/>
            <a:ext cx="10369296" cy="3429000"/>
          </a:xfrm>
        </p:spPr>
        <p:txBody>
          <a:bodyPr/>
          <a:lstStyle/>
          <a:p>
            <a:r>
              <a:rPr lang="en-US" dirty="0"/>
              <a:t>Create a Project</a:t>
            </a:r>
          </a:p>
          <a:p>
            <a:r>
              <a:rPr lang="en-US" dirty="0"/>
              <a:t>With no arguments, a default name is provided. The “Blank” template is used.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specific template: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3" y="2064561"/>
            <a:ext cx="4386415" cy="74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33" y="3371904"/>
            <a:ext cx="6679085" cy="3184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182" y="2233948"/>
            <a:ext cx="3000000" cy="3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750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err="1"/>
              <a:t>CreateProjectDemo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0635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" y="1367623"/>
            <a:ext cx="5164282" cy="3429000"/>
          </a:xfrm>
        </p:spPr>
        <p:txBody>
          <a:bodyPr/>
          <a:lstStyle/>
          <a:p>
            <a:r>
              <a:rPr lang="en-US" dirty="0"/>
              <a:t>Project Content is represented by </a:t>
            </a:r>
            <a:r>
              <a:rPr lang="en-US" dirty="0" err="1"/>
              <a:t>ProjectItems</a:t>
            </a:r>
            <a:endParaRPr lang="en-US" dirty="0"/>
          </a:p>
          <a:p>
            <a:r>
              <a:rPr lang="en-US" dirty="0"/>
              <a:t>Derive from “Item”. Item is the basic type or “currency” of Pro.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85" y="1138169"/>
            <a:ext cx="4146243" cy="5252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515" y="2955386"/>
            <a:ext cx="3362976" cy="33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8383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" y="1375923"/>
            <a:ext cx="10369296" cy="3429000"/>
          </a:xfrm>
        </p:spPr>
        <p:txBody>
          <a:bodyPr/>
          <a:lstStyle/>
          <a:p>
            <a:r>
              <a:rPr lang="en-US" dirty="0"/>
              <a:t>Enumerate Project Content using  </a:t>
            </a:r>
            <a:r>
              <a:rPr lang="en-US" dirty="0" err="1"/>
              <a:t>Project.GetItems</a:t>
            </a:r>
            <a:r>
              <a:rPr lang="en-US" dirty="0"/>
              <a:t>&lt;T&gt;. T is the type of </a:t>
            </a:r>
            <a:r>
              <a:rPr lang="en-US" dirty="0" err="1"/>
              <a:t>ProjectItem</a:t>
            </a:r>
            <a:r>
              <a:rPr lang="en-US" dirty="0"/>
              <a:t>.</a:t>
            </a:r>
          </a:p>
          <a:p>
            <a:r>
              <a:rPr lang="en-US" dirty="0"/>
              <a:t>Use LINQ-style queries to further filter the items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72" y="2260237"/>
            <a:ext cx="7569842" cy="1806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71" y="4543830"/>
            <a:ext cx="5752616" cy="164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011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915"/>
            <a:ext cx="10826496" cy="369332"/>
          </a:xfrm>
        </p:spPr>
        <p:txBody>
          <a:bodyPr/>
          <a:lstStyle/>
          <a:p>
            <a:r>
              <a:rPr lang="en-US" dirty="0"/>
              <a:t>Project Content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1935" y="1246486"/>
            <a:ext cx="10216897" cy="13476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1"/>
            <a:r>
              <a:rPr lang="en-US" dirty="0"/>
              <a:t>Convert paths to Items using </a:t>
            </a:r>
            <a:r>
              <a:rPr lang="en-US" dirty="0" err="1"/>
              <a:t>ItemFactory</a:t>
            </a:r>
            <a:r>
              <a:rPr lang="en-US" dirty="0"/>
              <a:t> - Add to project using </a:t>
            </a:r>
            <a:r>
              <a:rPr lang="en-US" dirty="0" err="1"/>
              <a:t>project.Add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75" y="1767435"/>
            <a:ext cx="8388667" cy="194215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quarter" idx="18"/>
          </p:nvPr>
        </p:nvSpPr>
        <p:spPr>
          <a:xfrm>
            <a:off x="809875" y="3990055"/>
            <a:ext cx="10369296" cy="1600200"/>
          </a:xfrm>
        </p:spPr>
        <p:txBody>
          <a:bodyPr/>
          <a:lstStyle/>
          <a:p>
            <a:r>
              <a:rPr lang="en-US" dirty="0"/>
              <a:t>Add  to project using </a:t>
            </a:r>
            <a:r>
              <a:rPr lang="en-US" dirty="0" err="1"/>
              <a:t>project.AddAsync</a:t>
            </a:r>
            <a:r>
              <a:rPr lang="en-US" dirty="0"/>
              <a:t>. Check with </a:t>
            </a:r>
            <a:r>
              <a:rPr lang="en-US" dirty="0" err="1"/>
              <a:t>project.CanAdd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3464" lvl="1" indent="0">
              <a:buNone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68328" y="4627519"/>
            <a:ext cx="8230214" cy="13368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CanAdd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(Item item) {</a:t>
            </a:r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ProjectItem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(Item item) {</a:t>
            </a:r>
          </a:p>
          <a:p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498460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2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C463C244-3253-4F18-A962-C44339F20B0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</ds:schemaRefs>
</ds:datastoreItem>
</file>

<file path=customXml/itemProps4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5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852</Words>
  <Application>Microsoft Office PowerPoint</Application>
  <PresentationFormat>Widescreen</PresentationFormat>
  <Paragraphs>206</Paragraphs>
  <Slides>18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Project Content and Items</vt:lpstr>
      <vt:lpstr>Project</vt:lpstr>
      <vt:lpstr>Project</vt:lpstr>
      <vt:lpstr>Project Instance</vt:lpstr>
      <vt:lpstr>Project Instance</vt:lpstr>
      <vt:lpstr>PowerPoint Presentation</vt:lpstr>
      <vt:lpstr>Project Content</vt:lpstr>
      <vt:lpstr>Project Content</vt:lpstr>
      <vt:lpstr>Project Content</vt:lpstr>
      <vt:lpstr>Project Content</vt:lpstr>
      <vt:lpstr>PowerPoint Presentation</vt:lpstr>
      <vt:lpstr>Browse using Open Item Dialog</vt:lpstr>
      <vt:lpstr>Model Object Factories</vt:lpstr>
      <vt:lpstr>Integration with Portal and Online</vt:lpstr>
      <vt:lpstr>Project Content - Portal</vt:lpstr>
      <vt:lpstr>Custom Project Settings - Persist Module Settings to the Project</vt:lpstr>
      <vt:lpstr>Project Content Item Context Menu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2016-03-06T23:11:11Z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